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00" r:id="rId1"/>
  </p:sldMasterIdLst>
  <p:notesMasterIdLst>
    <p:notesMasterId r:id="rId37"/>
  </p:notesMasterIdLst>
  <p:sldIdLst>
    <p:sldId id="256" r:id="rId2"/>
    <p:sldId id="257" r:id="rId3"/>
    <p:sldId id="294" r:id="rId4"/>
    <p:sldId id="263" r:id="rId5"/>
    <p:sldId id="293" r:id="rId6"/>
    <p:sldId id="262" r:id="rId7"/>
    <p:sldId id="264" r:id="rId8"/>
    <p:sldId id="266" r:id="rId9"/>
    <p:sldId id="267" r:id="rId10"/>
    <p:sldId id="268" r:id="rId11"/>
    <p:sldId id="269" r:id="rId12"/>
    <p:sldId id="265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81" r:id="rId23"/>
    <p:sldId id="282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78" r:id="rId32"/>
    <p:sldId id="279" r:id="rId33"/>
    <p:sldId id="291" r:id="rId34"/>
    <p:sldId id="292" r:id="rId35"/>
    <p:sldId id="259" r:id="rId36"/>
  </p:sldIdLst>
  <p:sldSz cx="12192000" cy="6858000"/>
  <p:notesSz cx="6858000" cy="9144000"/>
  <p:embeddedFontLst>
    <p:embeddedFont>
      <p:font typeface="굴림체" panose="020B0609000101010101" pitchFamily="49" charset="-127"/>
      <p:regular r:id="rId38"/>
    </p:embeddedFont>
    <p:embeddedFont>
      <p:font typeface="맑은 고딕" panose="020B0503020000020004" pitchFamily="34" charset="-127"/>
      <p:regular r:id="rId39"/>
      <p:bold r:id="rId40"/>
    </p:embeddedFont>
    <p:embeddedFont>
      <p:font typeface="Lato Black" panose="020F0502020204030203" pitchFamily="34" charset="0"/>
      <p:bold r:id="rId41"/>
      <p:boldItalic r:id="rId42"/>
    </p:embeddedFont>
    <p:embeddedFont>
      <p:font typeface="Libre Baskerville" panose="02000000000000000000" pitchFamily="2" charset="0"/>
      <p:regular r:id="rId43"/>
      <p:bold r:id="rId44"/>
      <p:italic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i4HmEECUlll0m8HTY06QsqsmZ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E6A1E-1B30-4259-9B7F-F7C07EAB68C7}" v="1" dt="2025-07-09T09:36:16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esh Kamal" userId="f08a1154a3a9a056" providerId="LiveId" clId="{952E6A1E-1B30-4259-9B7F-F7C07EAB68C7}"/>
    <pc:docChg chg="custSel modSld">
      <pc:chgData name="Dinesh Kamal" userId="f08a1154a3a9a056" providerId="LiveId" clId="{952E6A1E-1B30-4259-9B7F-F7C07EAB68C7}" dt="2025-07-09T09:37:31.827" v="14" actId="113"/>
      <pc:docMkLst>
        <pc:docMk/>
      </pc:docMkLst>
      <pc:sldChg chg="modSp mod">
        <pc:chgData name="Dinesh Kamal" userId="f08a1154a3a9a056" providerId="LiveId" clId="{952E6A1E-1B30-4259-9B7F-F7C07EAB68C7}" dt="2025-07-09T09:36:35.984" v="6" actId="1076"/>
        <pc:sldMkLst>
          <pc:docMk/>
          <pc:sldMk cId="0" sldId="264"/>
        </pc:sldMkLst>
        <pc:spChg chg="mod">
          <ac:chgData name="Dinesh Kamal" userId="f08a1154a3a9a056" providerId="LiveId" clId="{952E6A1E-1B30-4259-9B7F-F7C07EAB68C7}" dt="2025-07-09T09:36:27.692" v="5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Dinesh Kamal" userId="f08a1154a3a9a056" providerId="LiveId" clId="{952E6A1E-1B30-4259-9B7F-F7C07EAB68C7}" dt="2025-07-09T09:36:35.984" v="6" actId="1076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Dinesh Kamal" userId="f08a1154a3a9a056" providerId="LiveId" clId="{952E6A1E-1B30-4259-9B7F-F7C07EAB68C7}" dt="2025-07-09T09:37:31.827" v="14" actId="113"/>
        <pc:sldMkLst>
          <pc:docMk/>
          <pc:sldMk cId="0" sldId="271"/>
        </pc:sldMkLst>
        <pc:spChg chg="mod">
          <ac:chgData name="Dinesh Kamal" userId="f08a1154a3a9a056" providerId="LiveId" clId="{952E6A1E-1B30-4259-9B7F-F7C07EAB68C7}" dt="2025-07-09T09:37:31.827" v="14" actId="113"/>
          <ac:spMkLst>
            <pc:docMk/>
            <pc:sldMk cId="0" sldId="271"/>
            <ac:spMk id="9" creationId="{00000000-0000-0000-0000-000000000000}"/>
          </ac:spMkLst>
        </pc:spChg>
      </pc:sldChg>
      <pc:sldChg chg="modSp mod">
        <pc:chgData name="Dinesh Kamal" userId="f08a1154a3a9a056" providerId="LiveId" clId="{952E6A1E-1B30-4259-9B7F-F7C07EAB68C7}" dt="2025-07-09T09:37:13.626" v="11" actId="1076"/>
        <pc:sldMkLst>
          <pc:docMk/>
          <pc:sldMk cId="0" sldId="273"/>
        </pc:sldMkLst>
        <pc:spChg chg="mod">
          <ac:chgData name="Dinesh Kamal" userId="f08a1154a3a9a056" providerId="LiveId" clId="{952E6A1E-1B30-4259-9B7F-F7C07EAB68C7}" dt="2025-07-09T09:37:13.626" v="11" actId="1076"/>
          <ac:spMkLst>
            <pc:docMk/>
            <pc:sldMk cId="0" sldId="273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11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609601" y="3789041"/>
            <a:ext cx="10972799" cy="142734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ED9623"/>
                </a:solidFill>
                <a:effectLst>
                  <a:outerShdw blurRad="63500" algn="ctr" rotWithShape="0">
                    <a:prstClr val="black">
                      <a:alpha val="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70613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4751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29397"/>
            <a:ext cx="2844800" cy="292079"/>
          </a:xfrm>
        </p:spPr>
        <p:txBody>
          <a:bodyPr/>
          <a:lstStyle/>
          <a:p>
            <a:endParaRPr lang="en-IN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429397"/>
            <a:ext cx="3860800" cy="292079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429397"/>
            <a:ext cx="2844800" cy="29207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9207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06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6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2" y="1340768"/>
            <a:ext cx="11203367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8579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/>
          <a:p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27382" y="1340768"/>
            <a:ext cx="11203367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9349" y="606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1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4046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393078" y="908720"/>
            <a:ext cx="7266644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>
                    <a:lumMod val="75000"/>
                  </a:schemeClr>
                </a:solidFill>
                <a:effectLst>
                  <a:outerShdw blurRad="63500" algn="ctr" rotWithShape="0">
                    <a:prstClr val="black">
                      <a:alpha val="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73864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67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9141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19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271464" y="3717032"/>
            <a:ext cx="9865096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-IN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lang="en-IN" sz="54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Grocery Store Management</a:t>
            </a:r>
            <a:endParaRPr sz="5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35360" y="764704"/>
            <a:ext cx="11395389" cy="5601766"/>
          </a:xfrm>
        </p:spPr>
        <p:txBody>
          <a:bodyPr/>
          <a:lstStyle/>
          <a:p>
            <a:endParaRPr lang="en-US" b="1" i="0" dirty="0">
              <a:solidFill>
                <a:schemeClr val="tx1"/>
              </a:solidFill>
            </a:endParaRPr>
          </a:p>
          <a:p>
            <a:r>
              <a:rPr lang="en-US" b="1" i="0" dirty="0">
                <a:solidFill>
                  <a:schemeClr val="tx1"/>
                </a:solidFill>
              </a:rPr>
              <a:t>Who are the top 5 customers by total purchase amount?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A3A1F-0A57-FCDF-FFC8-A2529D21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271551"/>
            <a:ext cx="4077269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48C18-EA24-2AC2-58D9-CBAC77A04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271551"/>
            <a:ext cx="3048425" cy="180552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08A81A-5FB8-FBCF-29B8-B68896C3455E}"/>
              </a:ext>
            </a:extLst>
          </p:cNvPr>
          <p:cNvSpPr/>
          <p:nvPr/>
        </p:nvSpPr>
        <p:spPr>
          <a:xfrm>
            <a:off x="839416" y="2132856"/>
            <a:ext cx="4176464" cy="244827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F3F9E7-4084-0AD2-1456-D4C5332C8BF6}"/>
              </a:ext>
            </a:extLst>
          </p:cNvPr>
          <p:cNvSpPr txBox="1"/>
          <p:nvPr/>
        </p:nvSpPr>
        <p:spPr>
          <a:xfrm>
            <a:off x="983432" y="155679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BEFDD0-4DF9-4FBA-74A3-82FB2908E388}"/>
              </a:ext>
            </a:extLst>
          </p:cNvPr>
          <p:cNvSpPr txBox="1"/>
          <p:nvPr/>
        </p:nvSpPr>
        <p:spPr>
          <a:xfrm>
            <a:off x="6384640" y="177281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82B5B3-4983-C734-6061-F2D35905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2" y="391484"/>
            <a:ext cx="10214928" cy="7969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Product Performance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</a:rPr>
              <a:t>How many products exist in each category?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69841-8B87-3DFB-3DD9-5E2CB664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5" y="2540660"/>
            <a:ext cx="4629796" cy="1676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70186-8659-D9D7-3DE7-00C4D07C5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525420"/>
            <a:ext cx="3362794" cy="161947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F94066-3C0E-8931-6150-79CB3F83F865}"/>
              </a:ext>
            </a:extLst>
          </p:cNvPr>
          <p:cNvSpPr/>
          <p:nvPr/>
        </p:nvSpPr>
        <p:spPr>
          <a:xfrm>
            <a:off x="679545" y="2550054"/>
            <a:ext cx="4624368" cy="161947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59CBF-9012-5D01-C459-B28CAEBC0BA4}"/>
              </a:ext>
            </a:extLst>
          </p:cNvPr>
          <p:cNvSpPr txBox="1"/>
          <p:nvPr/>
        </p:nvSpPr>
        <p:spPr>
          <a:xfrm>
            <a:off x="767408" y="2060848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6939A-1D88-0AD8-6B06-A8714FF3A7BC}"/>
              </a:ext>
            </a:extLst>
          </p:cNvPr>
          <p:cNvSpPr txBox="1"/>
          <p:nvPr/>
        </p:nvSpPr>
        <p:spPr>
          <a:xfrm>
            <a:off x="6456040" y="2116887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idx="1"/>
          </p:nvPr>
        </p:nvSpPr>
        <p:spPr>
          <a:xfrm>
            <a:off x="527382" y="1052736"/>
            <a:ext cx="11203367" cy="5313734"/>
          </a:xfrm>
        </p:spPr>
        <p:txBody>
          <a:bodyPr/>
          <a:lstStyle/>
          <a:p>
            <a:endParaRPr lang="en-US" dirty="0"/>
          </a:p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price of products by category?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FFAA0-0C48-3E40-625D-B26E5601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6" y="2766920"/>
            <a:ext cx="4848902" cy="132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224D1-9584-E45F-7551-0F2C742D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265"/>
          <a:stretch>
            <a:fillRect/>
          </a:stretch>
        </p:blipFill>
        <p:spPr>
          <a:xfrm>
            <a:off x="6539904" y="2760994"/>
            <a:ext cx="3579569" cy="132416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20C57F-DD32-8CA6-C25B-F55053E48032}"/>
              </a:ext>
            </a:extLst>
          </p:cNvPr>
          <p:cNvSpPr/>
          <p:nvPr/>
        </p:nvSpPr>
        <p:spPr>
          <a:xfrm>
            <a:off x="803196" y="2636912"/>
            <a:ext cx="5076780" cy="172819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DDE4D-1E50-363D-BE2D-3F7327D176E8}"/>
              </a:ext>
            </a:extLst>
          </p:cNvPr>
          <p:cNvSpPr txBox="1"/>
          <p:nvPr/>
        </p:nvSpPr>
        <p:spPr>
          <a:xfrm>
            <a:off x="983432" y="220486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5C5CC1-C445-92BE-7886-D2A7BCF0EAC1}"/>
              </a:ext>
            </a:extLst>
          </p:cNvPr>
          <p:cNvSpPr txBox="1"/>
          <p:nvPr/>
        </p:nvSpPr>
        <p:spPr>
          <a:xfrm>
            <a:off x="6672064" y="238953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1800" b="1" i="0" dirty="0">
                <a:solidFill>
                  <a:schemeClr val="tx1"/>
                </a:solidFill>
              </a:rPr>
              <a:t>Which products have the highest total sales volume (by quantity)?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0D30F-B797-87E5-D6C7-1D94117A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50" y="2564904"/>
            <a:ext cx="4321696" cy="2064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E2AE7-7067-BEE4-CB12-52220500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290"/>
          <a:stretch>
            <a:fillRect/>
          </a:stretch>
        </p:blipFill>
        <p:spPr>
          <a:xfrm>
            <a:off x="6528048" y="2492896"/>
            <a:ext cx="3744416" cy="194421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0E5332-B5C5-7718-3AC8-ABFC4C3B49E1}"/>
              </a:ext>
            </a:extLst>
          </p:cNvPr>
          <p:cNvSpPr/>
          <p:nvPr/>
        </p:nvSpPr>
        <p:spPr>
          <a:xfrm>
            <a:off x="695400" y="2492896"/>
            <a:ext cx="4752528" cy="230425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B9F3C-71D9-018F-1C3A-2F0BF8D52543}"/>
              </a:ext>
            </a:extLst>
          </p:cNvPr>
          <p:cNvSpPr txBox="1"/>
          <p:nvPr/>
        </p:nvSpPr>
        <p:spPr>
          <a:xfrm>
            <a:off x="863418" y="2056782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E4EAF-FBC8-2B96-C91C-C525562F674E}"/>
              </a:ext>
            </a:extLst>
          </p:cNvPr>
          <p:cNvSpPr txBox="1"/>
          <p:nvPr/>
        </p:nvSpPr>
        <p:spPr>
          <a:xfrm>
            <a:off x="6609119" y="2058898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revenue generated by each product?</a:t>
            </a:r>
            <a:br>
              <a:rPr lang="en-US" sz="1800" b="1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C192E-2155-E4DF-E71A-B2D81B77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88" y="2661852"/>
            <a:ext cx="2991267" cy="1790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4EDE8-C85C-2A67-53F6-E7DA1A77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823" y="2852936"/>
            <a:ext cx="2543530" cy="134321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4C2A4-1E82-4556-A3D5-C641EC152B1A}"/>
              </a:ext>
            </a:extLst>
          </p:cNvPr>
          <p:cNvSpPr/>
          <p:nvPr/>
        </p:nvSpPr>
        <p:spPr>
          <a:xfrm>
            <a:off x="1127448" y="2492896"/>
            <a:ext cx="3384376" cy="208823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A1B7-A92B-6F0E-4841-42770FC815FF}"/>
              </a:ext>
            </a:extLst>
          </p:cNvPr>
          <p:cNvSpPr txBox="1"/>
          <p:nvPr/>
        </p:nvSpPr>
        <p:spPr>
          <a:xfrm>
            <a:off x="1127448" y="206084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ED327-079E-002A-53BB-5255BAA97D1E}"/>
              </a:ext>
            </a:extLst>
          </p:cNvPr>
          <p:cNvSpPr txBox="1"/>
          <p:nvPr/>
        </p:nvSpPr>
        <p:spPr>
          <a:xfrm>
            <a:off x="5974823" y="2348880"/>
            <a:ext cx="2713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27382" y="980728"/>
            <a:ext cx="11203367" cy="5385742"/>
          </a:xfrm>
        </p:spPr>
        <p:txBody>
          <a:bodyPr>
            <a:normAutofit/>
          </a:bodyPr>
          <a:lstStyle/>
          <a:p>
            <a:endParaRPr lang="en-US" sz="1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product sales vary by category and supplier?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000AB-FF39-2803-9755-3F1B91D8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56" y="3037519"/>
            <a:ext cx="3934374" cy="2867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47D8C-C6D2-2641-C7EA-DE18BFCCB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3464560"/>
            <a:ext cx="3724795" cy="132416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4010E2-6903-97B1-02EA-8C193FC2405B}"/>
              </a:ext>
            </a:extLst>
          </p:cNvPr>
          <p:cNvSpPr/>
          <p:nvPr/>
        </p:nvSpPr>
        <p:spPr>
          <a:xfrm>
            <a:off x="981448" y="2949190"/>
            <a:ext cx="4078390" cy="29280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C3CB4-2C25-77C1-DB9F-A3625E9371F2}"/>
              </a:ext>
            </a:extLst>
          </p:cNvPr>
          <p:cNvSpPr txBox="1"/>
          <p:nvPr/>
        </p:nvSpPr>
        <p:spPr>
          <a:xfrm>
            <a:off x="1271464" y="2452496"/>
            <a:ext cx="3716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A0254-05EC-3671-D852-2B2389DA4C2E}"/>
              </a:ext>
            </a:extLst>
          </p:cNvPr>
          <p:cNvSpPr txBox="1"/>
          <p:nvPr/>
        </p:nvSpPr>
        <p:spPr>
          <a:xfrm>
            <a:off x="5906512" y="2985016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95400" y="1235172"/>
            <a:ext cx="11203367" cy="5025702"/>
          </a:xfrm>
        </p:spPr>
        <p:txBody>
          <a:bodyPr/>
          <a:lstStyle/>
          <a:p>
            <a:endParaRPr lang="en-US" b="1" dirty="0"/>
          </a:p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How many orders have been placed in total?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59924-4902-940A-60C8-BCEC89E9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54080"/>
            <a:ext cx="10214928" cy="85096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Sales and Order Trends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30BCE-EF75-AF71-5188-A7800B4D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04" y="3068960"/>
            <a:ext cx="2880320" cy="1008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C3501C-C996-CF9A-2F49-B1B2C39EB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140968"/>
            <a:ext cx="4032448" cy="93610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A32FE3-2C5C-7F30-22DF-AC18C21FCF8C}"/>
              </a:ext>
            </a:extLst>
          </p:cNvPr>
          <p:cNvSpPr/>
          <p:nvPr/>
        </p:nvSpPr>
        <p:spPr>
          <a:xfrm>
            <a:off x="1199456" y="3068960"/>
            <a:ext cx="4248472" cy="108012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30B66A-1308-F558-902E-707214FD39E9}"/>
              </a:ext>
            </a:extLst>
          </p:cNvPr>
          <p:cNvSpPr txBox="1"/>
          <p:nvPr/>
        </p:nvSpPr>
        <p:spPr>
          <a:xfrm>
            <a:off x="1199456" y="256490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6DBFE-A850-6F3B-C8FD-B067B552F997}"/>
              </a:ext>
            </a:extLst>
          </p:cNvPr>
          <p:cNvSpPr txBox="1"/>
          <p:nvPr/>
        </p:nvSpPr>
        <p:spPr>
          <a:xfrm>
            <a:off x="6091104" y="2636912"/>
            <a:ext cx="230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value per order?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28187-617B-8553-C74D-4D1C5B28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707397"/>
            <a:ext cx="3219899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39E9B-CF4B-7686-1F1B-24806C5F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251" y="2636912"/>
            <a:ext cx="1962424" cy="139084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188020-55D1-9A3C-C1E7-183186ED716D}"/>
              </a:ext>
            </a:extLst>
          </p:cNvPr>
          <p:cNvSpPr/>
          <p:nvPr/>
        </p:nvSpPr>
        <p:spPr>
          <a:xfrm>
            <a:off x="1199456" y="2636912"/>
            <a:ext cx="3312368" cy="129614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4ECE6-FC43-E009-6B3F-E5F2023BA60B}"/>
              </a:ext>
            </a:extLst>
          </p:cNvPr>
          <p:cNvSpPr txBox="1"/>
          <p:nvPr/>
        </p:nvSpPr>
        <p:spPr>
          <a:xfrm>
            <a:off x="1214240" y="2206387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39FC7-BF71-6978-05BB-8B8283640601}"/>
              </a:ext>
            </a:extLst>
          </p:cNvPr>
          <p:cNvSpPr txBox="1"/>
          <p:nvPr/>
        </p:nvSpPr>
        <p:spPr>
          <a:xfrm>
            <a:off x="6096000" y="2206387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which dates were the most orders placed?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14A23-F2B8-78F2-0FFF-4F61EC56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3020065"/>
            <a:ext cx="4124901" cy="166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F1D3E-82E1-890A-0DD6-78AD7AA3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991113"/>
            <a:ext cx="2736304" cy="150962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2F58A7-C038-0A97-83A6-737BDF11D4D4}"/>
              </a:ext>
            </a:extLst>
          </p:cNvPr>
          <p:cNvSpPr/>
          <p:nvPr/>
        </p:nvSpPr>
        <p:spPr>
          <a:xfrm>
            <a:off x="983432" y="2852936"/>
            <a:ext cx="4124901" cy="172819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C0440-9F99-DB76-83D7-2B662D486104}"/>
              </a:ext>
            </a:extLst>
          </p:cNvPr>
          <p:cNvSpPr txBox="1"/>
          <p:nvPr/>
        </p:nvSpPr>
        <p:spPr>
          <a:xfrm>
            <a:off x="1182872" y="2364849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8CAF98-2D0E-9455-2204-EC6A6083FAE0}"/>
              </a:ext>
            </a:extLst>
          </p:cNvPr>
          <p:cNvSpPr txBox="1"/>
          <p:nvPr/>
        </p:nvSpPr>
        <p:spPr>
          <a:xfrm>
            <a:off x="6312024" y="2564904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23836" y="428604"/>
            <a:ext cx="10829964" cy="5748359"/>
          </a:xfrm>
        </p:spPr>
        <p:txBody>
          <a:bodyPr/>
          <a:lstStyle/>
          <a:p>
            <a:r>
              <a:rPr lang="en-US" dirty="0"/>
              <a:t>What are the monthly trends in order volume and revenue?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C5A55-A321-1625-78A5-E689E4C4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0848"/>
            <a:ext cx="5257800" cy="1895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703C5-B1FE-7B73-7B37-ED6561DC6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91" y="2204864"/>
            <a:ext cx="3010320" cy="1751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1415480" y="1107091"/>
            <a:ext cx="8858312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1" i="0" u="none" strike="noStrike" cap="none" dirty="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sz="32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335360" y="1628800"/>
            <a:ext cx="10430286" cy="45242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glow rad="127000">
              <a:schemeClr val="bg1">
                <a:lumMod val="95000"/>
              </a:schemeClr>
            </a:glow>
            <a:softEdge rad="647700"/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base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Bandagorla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Dinesh</a:t>
            </a:r>
          </a:p>
          <a:p>
            <a:pPr fontAlgn="base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completed my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Artificial Intelligence and Data Science from </a:t>
            </a:r>
          </a:p>
          <a:p>
            <a:pPr fontAlgn="base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Muthayammal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College in 2025.During my studies, I worked on an exciting project titled “Deep Learning Based Crime Pattern Analysis”, which became a turning point in my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career.This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sparked my deep interest in data-driven research and AI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applications.As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explored further, I became </a:t>
            </a:r>
          </a:p>
          <a:p>
            <a:pPr fontAlgn="base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passionate about how machine learning can solve real-world problems, especially in complex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domains.Motivated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this, I’ve decided to pursue a career in Data Science, a field that is transforming industries and shaping the future.</a:t>
            </a:r>
          </a:p>
          <a:p>
            <a:pPr fontAlgn="base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www.linkedin.com/in/bandagorla-dinesh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https://github.com/BandagorlaDinesh</a:t>
            </a:r>
            <a:endParaRPr sz="24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order patterns vary across weekdays and weekends?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10AD0-2AA0-2D37-C7A0-D0204A79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2593239"/>
            <a:ext cx="7632848" cy="2664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D2702-06E4-C9A4-309A-48C68442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77" y="3573016"/>
            <a:ext cx="2819794" cy="167144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8EB0FE-AF86-4DEF-BEBE-DCEDEE500FE6}"/>
              </a:ext>
            </a:extLst>
          </p:cNvPr>
          <p:cNvSpPr/>
          <p:nvPr/>
        </p:nvSpPr>
        <p:spPr>
          <a:xfrm>
            <a:off x="279231" y="2413219"/>
            <a:ext cx="7848872" cy="302433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FAAF8-226F-A766-5A03-788287A5C712}"/>
              </a:ext>
            </a:extLst>
          </p:cNvPr>
          <p:cNvSpPr txBox="1"/>
          <p:nvPr/>
        </p:nvSpPr>
        <p:spPr>
          <a:xfrm>
            <a:off x="695400" y="191683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4E75F8-776C-93BE-18AA-427C380FDCAE}"/>
              </a:ext>
            </a:extLst>
          </p:cNvPr>
          <p:cNvSpPr txBox="1"/>
          <p:nvPr/>
        </p:nvSpPr>
        <p:spPr>
          <a:xfrm>
            <a:off x="8760296" y="299695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8650" indent="-514350">
              <a:buNone/>
            </a:pPr>
            <a:endParaRPr lang="en-US" b="1" dirty="0"/>
          </a:p>
          <a:p>
            <a:pPr marL="628650" indent="-514350">
              <a:buFont typeface="Arial" pitchFamily="34" charset="0"/>
              <a:buChar char="•"/>
            </a:pPr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suppliers are there in the database?</a:t>
            </a:r>
            <a:b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07B662-E710-16E5-397D-D9D6B2BA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22455"/>
            <a:ext cx="10214928" cy="796908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Supplier Contribution</a:t>
            </a:r>
            <a:b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A8714-A1B5-EF3F-223E-721FB5DC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86" y="3140968"/>
            <a:ext cx="3515216" cy="771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4328A-7B66-8ADB-D03D-6A4A8BCBB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78" y="3086052"/>
            <a:ext cx="1695687" cy="685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D256C0-E083-1E50-531E-74C0697EFBE9}"/>
              </a:ext>
            </a:extLst>
          </p:cNvPr>
          <p:cNvSpPr txBox="1"/>
          <p:nvPr/>
        </p:nvSpPr>
        <p:spPr>
          <a:xfrm>
            <a:off x="1199456" y="2420888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58928-1DE6-E67F-DD26-D28BC968EF45}"/>
              </a:ext>
            </a:extLst>
          </p:cNvPr>
          <p:cNvSpPr txBox="1"/>
          <p:nvPr/>
        </p:nvSpPr>
        <p:spPr>
          <a:xfrm>
            <a:off x="6557478" y="2492896"/>
            <a:ext cx="1770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supplier provides the most products?</a:t>
            </a:r>
            <a:b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5B5BE-3859-78AB-693A-635F2A144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765236"/>
            <a:ext cx="4410691" cy="155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497DAE-A53A-F769-462E-406AA805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783" y="2787972"/>
            <a:ext cx="2962688" cy="1352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6C9D2-9D0F-13CC-24E7-D40935680E46}"/>
              </a:ext>
            </a:extLst>
          </p:cNvPr>
          <p:cNvSpPr txBox="1"/>
          <p:nvPr/>
        </p:nvSpPr>
        <p:spPr>
          <a:xfrm>
            <a:off x="1127448" y="2103726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53B4F4-E652-2210-16C7-F817DA9C3B0F}"/>
              </a:ext>
            </a:extLst>
          </p:cNvPr>
          <p:cNvSpPr/>
          <p:nvPr/>
        </p:nvSpPr>
        <p:spPr>
          <a:xfrm>
            <a:off x="767408" y="2564904"/>
            <a:ext cx="4896544" cy="230425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46546-8CD9-3D9B-3A80-55F52F36AB78}"/>
              </a:ext>
            </a:extLst>
          </p:cNvPr>
          <p:cNvSpPr txBox="1"/>
          <p:nvPr/>
        </p:nvSpPr>
        <p:spPr>
          <a:xfrm>
            <a:off x="6888088" y="220486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price of products from each supplier?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CA47C-9167-4A0B-89C5-AB4841EED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852936"/>
            <a:ext cx="3620005" cy="1562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1A1F1-A755-3E40-D573-1C22C6C8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09" y="2615054"/>
            <a:ext cx="2400635" cy="1656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12A1E-5B0D-9FD2-A47C-7261403D4A63}"/>
              </a:ext>
            </a:extLst>
          </p:cNvPr>
          <p:cNvSpPr txBox="1"/>
          <p:nvPr/>
        </p:nvSpPr>
        <p:spPr>
          <a:xfrm>
            <a:off x="1703512" y="216137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78361-02D7-EFE4-3E6B-91A4915C9675}"/>
              </a:ext>
            </a:extLst>
          </p:cNvPr>
          <p:cNvSpPr txBox="1"/>
          <p:nvPr/>
        </p:nvSpPr>
        <p:spPr>
          <a:xfrm>
            <a:off x="6854357" y="2101892"/>
            <a:ext cx="2400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FCADA9-1E8A-8A7E-192E-175D7624687B}"/>
              </a:ext>
            </a:extLst>
          </p:cNvPr>
          <p:cNvSpPr/>
          <p:nvPr/>
        </p:nvSpPr>
        <p:spPr>
          <a:xfrm>
            <a:off x="1487488" y="2708920"/>
            <a:ext cx="3620005" cy="190414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suppliers contribute the most to total product sales (by revenue)?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F35FE-9F84-0ABE-C863-207926C9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3" y="2604974"/>
            <a:ext cx="4248471" cy="2088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58700-F66F-B9AB-4C48-EFA1084E9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25548"/>
            <a:ext cx="2664296" cy="1710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B94B52-8853-F4EE-0D53-CF1E65E6CB3F}"/>
              </a:ext>
            </a:extLst>
          </p:cNvPr>
          <p:cNvSpPr txBox="1"/>
          <p:nvPr/>
        </p:nvSpPr>
        <p:spPr>
          <a:xfrm>
            <a:off x="1271464" y="2028910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0ADFD-01E3-6DD2-8DCC-900067DBAED8}"/>
              </a:ext>
            </a:extLst>
          </p:cNvPr>
          <p:cNvSpPr txBox="1"/>
          <p:nvPr/>
        </p:nvSpPr>
        <p:spPr>
          <a:xfrm>
            <a:off x="6744072" y="2228965"/>
            <a:ext cx="1584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1E75CD-D928-213C-4D1B-A1E23230BF2F}"/>
              </a:ext>
            </a:extLst>
          </p:cNvPr>
          <p:cNvSpPr/>
          <p:nvPr/>
        </p:nvSpPr>
        <p:spPr>
          <a:xfrm>
            <a:off x="911424" y="2429020"/>
            <a:ext cx="4104456" cy="244014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many employees have processed orders?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FF15CE-576F-0319-FC12-D9FA60EE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347514"/>
            <a:ext cx="10214928" cy="79690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Employee Performance</a:t>
            </a:r>
            <a:b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C4B03-D693-4FAF-D684-DEA214BB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695465"/>
            <a:ext cx="4515480" cy="7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3CF4B-C0E7-9E14-C1EB-CF145F58C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852936"/>
            <a:ext cx="2376264" cy="100811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7E78EE-61CA-C9B3-DBA5-5194F0077331}"/>
              </a:ext>
            </a:extLst>
          </p:cNvPr>
          <p:cNvSpPr/>
          <p:nvPr/>
        </p:nvSpPr>
        <p:spPr>
          <a:xfrm>
            <a:off x="839416" y="2492896"/>
            <a:ext cx="4659496" cy="122413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8EF74-713F-DECC-E86D-F7AC1C19A983}"/>
              </a:ext>
            </a:extLst>
          </p:cNvPr>
          <p:cNvSpPr txBox="1"/>
          <p:nvPr/>
        </p:nvSpPr>
        <p:spPr>
          <a:xfrm>
            <a:off x="983432" y="2060848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DDCB2-FAA2-A3F4-E5F5-1365B21B9D3C}"/>
              </a:ext>
            </a:extLst>
          </p:cNvPr>
          <p:cNvSpPr txBox="1"/>
          <p:nvPr/>
        </p:nvSpPr>
        <p:spPr>
          <a:xfrm>
            <a:off x="6672064" y="246095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employees have handled the most orders?</a:t>
            </a:r>
            <a:b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4DA70-9119-40A9-BC4F-4C0ED549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772550"/>
            <a:ext cx="4277322" cy="1629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0D416-F180-31E7-2BF5-36D1D6C4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1" y="2743592"/>
            <a:ext cx="2457793" cy="162463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061FBA-6B2E-A72A-EFBF-B5370E5E6220}"/>
              </a:ext>
            </a:extLst>
          </p:cNvPr>
          <p:cNvSpPr/>
          <p:nvPr/>
        </p:nvSpPr>
        <p:spPr>
          <a:xfrm>
            <a:off x="983432" y="2708920"/>
            <a:ext cx="4277322" cy="172819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ED301-93AA-C51B-E6C2-0A7E81938999}"/>
              </a:ext>
            </a:extLst>
          </p:cNvPr>
          <p:cNvSpPr txBox="1"/>
          <p:nvPr/>
        </p:nvSpPr>
        <p:spPr>
          <a:xfrm>
            <a:off x="1199456" y="2204864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A0AB0-BAA2-F851-B687-A7107803D3CA}"/>
              </a:ext>
            </a:extLst>
          </p:cNvPr>
          <p:cNvSpPr txBox="1"/>
          <p:nvPr/>
        </p:nvSpPr>
        <p:spPr>
          <a:xfrm>
            <a:off x="6816081" y="2204864"/>
            <a:ext cx="2088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sales value processed by each employee?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5D080-067F-FE6A-5241-C0BC22F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780928"/>
            <a:ext cx="4677428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7AAC0-B7CB-5C55-02B6-5FD1AF05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97944"/>
            <a:ext cx="2372056" cy="1751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EDCD40-113E-7921-0666-298005717D28}"/>
              </a:ext>
            </a:extLst>
          </p:cNvPr>
          <p:cNvSpPr txBox="1"/>
          <p:nvPr/>
        </p:nvSpPr>
        <p:spPr>
          <a:xfrm>
            <a:off x="983432" y="2132856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96DFE-78C8-2B67-F06C-85071A5C1214}"/>
              </a:ext>
            </a:extLst>
          </p:cNvPr>
          <p:cNvSpPr txBox="1"/>
          <p:nvPr/>
        </p:nvSpPr>
        <p:spPr>
          <a:xfrm>
            <a:off x="7032104" y="2265345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3279FC-0E56-3B74-9E78-C2C8196DE048}"/>
              </a:ext>
            </a:extLst>
          </p:cNvPr>
          <p:cNvSpPr/>
          <p:nvPr/>
        </p:nvSpPr>
        <p:spPr>
          <a:xfrm>
            <a:off x="695400" y="2636912"/>
            <a:ext cx="4893452" cy="223224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order value handled per employee?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6B19E-2100-1573-4648-CED80DC1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708920"/>
            <a:ext cx="4744112" cy="2029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E924F-5910-E7C2-F242-82D13150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2831362"/>
            <a:ext cx="3029373" cy="1784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5CAD73-AD36-5813-C139-F6D697E1D11F}"/>
              </a:ext>
            </a:extLst>
          </p:cNvPr>
          <p:cNvSpPr txBox="1"/>
          <p:nvPr/>
        </p:nvSpPr>
        <p:spPr>
          <a:xfrm>
            <a:off x="992494" y="2220833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5FF82-6265-355B-D163-4CAE1F049E6F}"/>
              </a:ext>
            </a:extLst>
          </p:cNvPr>
          <p:cNvSpPr txBox="1"/>
          <p:nvPr/>
        </p:nvSpPr>
        <p:spPr>
          <a:xfrm>
            <a:off x="6888088" y="230881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154A5B-C24C-171A-8C83-CBE08A4CA01A}"/>
              </a:ext>
            </a:extLst>
          </p:cNvPr>
          <p:cNvSpPr/>
          <p:nvPr/>
        </p:nvSpPr>
        <p:spPr>
          <a:xfrm>
            <a:off x="767408" y="2708920"/>
            <a:ext cx="4888128" cy="202910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8650" indent="-514350">
              <a:buFont typeface="Arial" pitchFamily="34" charset="0"/>
              <a:buChar char="•"/>
            </a:pPr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relationship between quantity ordered and total price?</a:t>
            </a:r>
            <a:br>
              <a:rPr lang="en-US" dirty="0"/>
            </a:b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F2AB72-AAB8-92FB-B734-1B18959C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404664"/>
            <a:ext cx="10214928" cy="7969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Order Details Deep Dive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B6078-3C64-5711-AC93-76EA42BC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3150310"/>
            <a:ext cx="3515216" cy="79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50FD2-50E5-E7C0-C809-52176BF5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3150310"/>
            <a:ext cx="2248214" cy="879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59738-C879-49D8-B2F7-5615A624B9E0}"/>
              </a:ext>
            </a:extLst>
          </p:cNvPr>
          <p:cNvSpPr txBox="1"/>
          <p:nvPr/>
        </p:nvSpPr>
        <p:spPr>
          <a:xfrm>
            <a:off x="1199456" y="2564904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F46BE-1F09-0886-6728-666D8D15E7EF}"/>
              </a:ext>
            </a:extLst>
          </p:cNvPr>
          <p:cNvSpPr txBox="1"/>
          <p:nvPr/>
        </p:nvSpPr>
        <p:spPr>
          <a:xfrm>
            <a:off x="5797808" y="265419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BA5738-78A7-30A1-1192-6AFFB427981B}"/>
              </a:ext>
            </a:extLst>
          </p:cNvPr>
          <p:cNvSpPr/>
          <p:nvPr/>
        </p:nvSpPr>
        <p:spPr>
          <a:xfrm>
            <a:off x="1055440" y="3068960"/>
            <a:ext cx="3744416" cy="100811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5C0B84-7276-E522-A94D-85B279D7F3D9}"/>
              </a:ext>
            </a:extLst>
          </p:cNvPr>
          <p:cNvSpPr txBox="1"/>
          <p:nvPr/>
        </p:nvSpPr>
        <p:spPr>
          <a:xfrm>
            <a:off x="695400" y="2564904"/>
            <a:ext cx="6096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431800">
              <a:buSzPts val="24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31800">
              <a:buSzPts val="24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 and schema explanation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31800">
              <a:buSzPts val="24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31800">
              <a:buSzPts val="24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31800">
              <a:buSzPts val="24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31800">
              <a:buSzPts val="24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31800">
              <a:buSzPts val="24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8508-00E6-AF7E-24AF-28AF27117E85}"/>
              </a:ext>
            </a:extLst>
          </p:cNvPr>
          <p:cNvSpPr txBox="1"/>
          <p:nvPr/>
        </p:nvSpPr>
        <p:spPr>
          <a:xfrm>
            <a:off x="839416" y="191683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884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quantity ordered per product?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98D64-6EF4-C7DA-C091-A516BF62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492896"/>
            <a:ext cx="4172532" cy="154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93918-9ABE-4CF2-9730-3FB2D9C8A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470380"/>
            <a:ext cx="2534004" cy="146267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CAA160-E43E-CA48-DD60-872668AF7D41}"/>
              </a:ext>
            </a:extLst>
          </p:cNvPr>
          <p:cNvSpPr/>
          <p:nvPr/>
        </p:nvSpPr>
        <p:spPr>
          <a:xfrm>
            <a:off x="1127448" y="2420888"/>
            <a:ext cx="4244540" cy="187220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D8540-093B-D4F4-5393-CDEA624C5988}"/>
              </a:ext>
            </a:extLst>
          </p:cNvPr>
          <p:cNvSpPr txBox="1"/>
          <p:nvPr/>
        </p:nvSpPr>
        <p:spPr>
          <a:xfrm>
            <a:off x="1343472" y="198884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BB38C-FE69-2B1C-313A-B9FA7695B609}"/>
              </a:ext>
            </a:extLst>
          </p:cNvPr>
          <p:cNvSpPr txBox="1"/>
          <p:nvPr/>
        </p:nvSpPr>
        <p:spPr>
          <a:xfrm>
            <a:off x="6642922" y="202664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07368" y="1340768"/>
            <a:ext cx="11203367" cy="5025702"/>
          </a:xfrm>
        </p:spPr>
        <p:txBody>
          <a:bodyPr/>
          <a:lstStyle/>
          <a:p>
            <a:endParaRPr lang="en-US" sz="1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unit price vary across products and orders?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53CC4-4A80-73F9-8C3C-345E9ACC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3217995"/>
            <a:ext cx="3762900" cy="176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2EF5E-81CC-57ED-EA5F-8609910A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624" y="3198315"/>
            <a:ext cx="2715004" cy="158417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39BC41-F936-5391-C29A-1B2CB2959C6D}"/>
              </a:ext>
            </a:extLst>
          </p:cNvPr>
          <p:cNvSpPr/>
          <p:nvPr/>
        </p:nvSpPr>
        <p:spPr>
          <a:xfrm>
            <a:off x="1023080" y="3055064"/>
            <a:ext cx="3600400" cy="208823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612A2-0AFC-C852-DCC6-7325486DD608}"/>
              </a:ext>
            </a:extLst>
          </p:cNvPr>
          <p:cNvSpPr txBox="1"/>
          <p:nvPr/>
        </p:nvSpPr>
        <p:spPr>
          <a:xfrm>
            <a:off x="1127448" y="2583819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845F9-58AA-C668-D56B-A9D9C05114E6}"/>
              </a:ext>
            </a:extLst>
          </p:cNvPr>
          <p:cNvSpPr txBox="1"/>
          <p:nvPr/>
        </p:nvSpPr>
        <p:spPr>
          <a:xfrm>
            <a:off x="6171652" y="2692951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products available in Grains &amp; cereals and Beverages category.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Bath soaps and hand sanitizers are the products that ordered in high quantity.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sanitizers and biscuits generated high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Totally 600 orders are placed by the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January month have seen more no. of orders i.e. 79 and the revenue generated is 70,312.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Totally there are 5 suppliers.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 named </a:t>
            </a:r>
            <a:r>
              <a:rPr lang="en-US" sz="24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Aarya</a:t>
            </a: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supplies most of the products and the revenue generated by this high i.e. 2,21,137.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88640"/>
            <a:ext cx="10214928" cy="79690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products available in snacks and confectioneries.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Beverages, Grains &amp; Cereals generated less revenue though they are many products exists In this category.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October month generated least revenue and no. of products  sold were 32.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Weekdays are experiencing more orders compared to weekends.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Soybean oil is ordered in less quantity.</a:t>
            </a:r>
          </a:p>
          <a:p>
            <a:pPr marL="0" indent="0"/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260648"/>
            <a:ext cx="10214928" cy="79690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 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table relationships and applying correct joins.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data consistency with foreign key constraints.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aggregation across joined tables.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time-based trends from date data (especially if in VARCHAR format).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188640"/>
            <a:ext cx="10214928" cy="79690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384" y="3212976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983432" y="1916832"/>
            <a:ext cx="470738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8650" indent="-514350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5143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goals of this SQL project are:</a:t>
            </a:r>
          </a:p>
          <a:p>
            <a:pPr marL="628650" indent="-514350" fontAlgn="base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 relational database for a grocery store.</a:t>
            </a:r>
          </a:p>
          <a:p>
            <a:pPr marL="628650" indent="-514350" fontAlgn="base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retrieve and manipulate data using SQL queries.</a:t>
            </a:r>
          </a:p>
          <a:p>
            <a:pPr marL="628650" indent="-514350" fontAlgn="base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perform data analysis for business insights such as top customers, best-selling products, and revenue trends.</a:t>
            </a:r>
          </a:p>
          <a:p>
            <a:pPr marL="628650" indent="-514350" fontAlgn="base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practice using joins, aggregations, </a:t>
            </a:r>
            <a:r>
              <a:rPr lang="en-US" sz="24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subqueries</a:t>
            </a: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filtering techniques</a:t>
            </a:r>
            <a:r>
              <a:rPr lang="en-US" sz="24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260648"/>
            <a:ext cx="10214928" cy="79690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our project: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2DF8-BEC8-95E5-40FF-F7276714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71" y="161885"/>
            <a:ext cx="10214928" cy="79690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6C58EEFA-7ACD-7180-0FB0-8E443F3D3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8793"/>
            <a:ext cx="12192000" cy="5407677"/>
          </a:xfrm>
        </p:spPr>
        <p:txBody>
          <a:bodyPr/>
          <a:lstStyle/>
          <a:p>
            <a:r>
              <a:rPr lang="en-IN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3334D-4EC5-7C05-2AB3-851E52F0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51" y="1318494"/>
            <a:ext cx="3681510" cy="1400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5CB5EF-63EC-0EB2-4A3C-4D5AC76688A3}"/>
              </a:ext>
            </a:extLst>
          </p:cNvPr>
          <p:cNvSpPr txBox="1"/>
          <p:nvPr/>
        </p:nvSpPr>
        <p:spPr>
          <a:xfrm>
            <a:off x="505350" y="965212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Suppliers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5ED69B-6C88-49FF-AA4A-937539F0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3" y="3222481"/>
            <a:ext cx="2438740" cy="1524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E915A-2C15-4E9A-BB5C-9E9043B914EB}"/>
              </a:ext>
            </a:extLst>
          </p:cNvPr>
          <p:cNvSpPr txBox="1"/>
          <p:nvPr/>
        </p:nvSpPr>
        <p:spPr>
          <a:xfrm>
            <a:off x="349711" y="2959295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details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993E41-9440-A8D4-F0F6-A87872BF0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262" y="1362157"/>
            <a:ext cx="3681510" cy="1400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CDAF29-7CB6-342C-9259-E7FD91458894}"/>
              </a:ext>
            </a:extLst>
          </p:cNvPr>
          <p:cNvSpPr txBox="1"/>
          <p:nvPr/>
        </p:nvSpPr>
        <p:spPr>
          <a:xfrm>
            <a:off x="6051496" y="1016431"/>
            <a:ext cx="407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EAFB06-4045-DCB9-BABF-D3B0B737F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45" y="5139910"/>
            <a:ext cx="2520280" cy="1438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60FE88-D278-0C59-D64B-B55A5C056E35}"/>
              </a:ext>
            </a:extLst>
          </p:cNvPr>
          <p:cNvSpPr txBox="1"/>
          <p:nvPr/>
        </p:nvSpPr>
        <p:spPr>
          <a:xfrm>
            <a:off x="306751" y="4851442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 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detalis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463EFB-9E6B-7854-8219-1066850B4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431" y="3142695"/>
            <a:ext cx="4648849" cy="1552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716B2A-F3A3-2CDC-CD79-7317B6AFE915}"/>
              </a:ext>
            </a:extLst>
          </p:cNvPr>
          <p:cNvSpPr txBox="1"/>
          <p:nvPr/>
        </p:nvSpPr>
        <p:spPr>
          <a:xfrm>
            <a:off x="4060923" y="2836651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E5F1CE-DE75-B52D-6EBD-C36439256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7606" y="4085764"/>
            <a:ext cx="3029373" cy="15059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9DE789-F3F8-FE87-7732-1A8E45E0144B}"/>
              </a:ext>
            </a:extLst>
          </p:cNvPr>
          <p:cNvSpPr txBox="1"/>
          <p:nvPr/>
        </p:nvSpPr>
        <p:spPr>
          <a:xfrm>
            <a:off x="8818116" y="3820817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Orders_details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4AD881-737F-8F36-81B5-933B0BE2E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853" y="5162680"/>
            <a:ext cx="4220164" cy="14687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B005DC-41BF-794B-9E57-1BDB653068DA}"/>
              </a:ext>
            </a:extLst>
          </p:cNvPr>
          <p:cNvSpPr txBox="1"/>
          <p:nvPr/>
        </p:nvSpPr>
        <p:spPr>
          <a:xfrm>
            <a:off x="3755707" y="4838721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 details</a:t>
            </a:r>
          </a:p>
        </p:txBody>
      </p:sp>
    </p:spTree>
    <p:extLst>
      <p:ext uri="{BB962C8B-B14F-4D97-AF65-F5344CB8AC3E}">
        <p14:creationId xmlns:p14="http://schemas.microsoft.com/office/powerpoint/2010/main" val="32618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9AE157-1515-1412-719A-3CE3FF681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219823"/>
            <a:ext cx="10214928" cy="79690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AF861-E7E9-850F-3870-888BB92C0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314251"/>
            <a:ext cx="11203366" cy="5052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93233" y="1268760"/>
            <a:ext cx="11203367" cy="5025702"/>
          </a:xfrm>
        </p:spPr>
        <p:txBody>
          <a:bodyPr/>
          <a:lstStyle/>
          <a:p>
            <a:r>
              <a:rPr lang="en-US" sz="1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unique customers have placed orders?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471852"/>
            <a:ext cx="10214928" cy="796908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Customer Insights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FD7B3-DC5B-0B8B-0336-43411A54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140968"/>
            <a:ext cx="4153480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DEA6D-8641-B6F4-C5D7-8D8C8BDF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136" y="3185031"/>
            <a:ext cx="2073610" cy="93330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06102E-A255-36E5-FFDE-7CC290FF3A80}"/>
              </a:ext>
            </a:extLst>
          </p:cNvPr>
          <p:cNvSpPr/>
          <p:nvPr/>
        </p:nvSpPr>
        <p:spPr>
          <a:xfrm>
            <a:off x="695400" y="2996952"/>
            <a:ext cx="4464496" cy="115212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AEADF-3B89-17EA-6940-DAADA5DE8075}"/>
              </a:ext>
            </a:extLst>
          </p:cNvPr>
          <p:cNvSpPr txBox="1"/>
          <p:nvPr/>
        </p:nvSpPr>
        <p:spPr>
          <a:xfrm>
            <a:off x="839416" y="256096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3C69E7-F60B-B04F-071E-1521281ED6C3}"/>
              </a:ext>
            </a:extLst>
          </p:cNvPr>
          <p:cNvSpPr txBox="1"/>
          <p:nvPr/>
        </p:nvSpPr>
        <p:spPr>
          <a:xfrm>
            <a:off x="6456040" y="2761015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tx1"/>
                </a:solidFill>
              </a:rPr>
              <a:t>Which customers have placed the highest number of orders?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6FF88-F120-8400-38B6-AB9FCDAB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459712"/>
            <a:ext cx="4534533" cy="1543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CF5C8-3751-0853-8C06-6C2B5AADC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31" y="2348880"/>
            <a:ext cx="2886478" cy="154326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322E91-8BB4-4B88-D1B2-71A0B276C2DD}"/>
              </a:ext>
            </a:extLst>
          </p:cNvPr>
          <p:cNvSpPr/>
          <p:nvPr/>
        </p:nvSpPr>
        <p:spPr>
          <a:xfrm>
            <a:off x="1104856" y="2439329"/>
            <a:ext cx="4176464" cy="1656184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3B153-BDFF-7AE4-4257-A123388022AB}"/>
              </a:ext>
            </a:extLst>
          </p:cNvPr>
          <p:cNvSpPr txBox="1"/>
          <p:nvPr/>
        </p:nvSpPr>
        <p:spPr>
          <a:xfrm>
            <a:off x="1392888" y="1946683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A7099-812A-050D-4284-7548C025F0C5}"/>
              </a:ext>
            </a:extLst>
          </p:cNvPr>
          <p:cNvSpPr txBox="1"/>
          <p:nvPr/>
        </p:nvSpPr>
        <p:spPr>
          <a:xfrm>
            <a:off x="6481047" y="1947138"/>
            <a:ext cx="2351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527382" y="1124744"/>
            <a:ext cx="11203367" cy="5241726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</a:rPr>
              <a:t>What is the total and average purchase value per customer?</a:t>
            </a:r>
          </a:p>
          <a:p>
            <a:pPr>
              <a:buFont typeface="Arial" pitchFamily="34" charset="0"/>
              <a:buChar char="•"/>
            </a:pPr>
            <a:endParaRPr lang="en-US" b="1" i="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b="1" i="0" dirty="0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b="1" i="0" dirty="0">
                <a:solidFill>
                  <a:schemeClr val="tx1"/>
                </a:solidFill>
              </a:rPr>
            </a:br>
            <a:endParaRPr lang="en-US" b="1" i="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8568C-5553-46A2-BE88-3D58EE5F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48" y="2434467"/>
            <a:ext cx="3900800" cy="2810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3E653-6FEF-541C-C5F4-BCD4CE8081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8" t="6020" r="1"/>
          <a:stretch>
            <a:fillRect/>
          </a:stretch>
        </p:blipFill>
        <p:spPr>
          <a:xfrm>
            <a:off x="6312024" y="2780928"/>
            <a:ext cx="4608512" cy="2233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E52E19-B6ED-A9D2-6EF3-1FA177A2C5ED}"/>
              </a:ext>
            </a:extLst>
          </p:cNvPr>
          <p:cNvSpPr txBox="1"/>
          <p:nvPr/>
        </p:nvSpPr>
        <p:spPr>
          <a:xfrm>
            <a:off x="983432" y="184482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D24BD-4404-8BAF-DB5E-62022503B208}"/>
              </a:ext>
            </a:extLst>
          </p:cNvPr>
          <p:cNvSpPr txBox="1"/>
          <p:nvPr/>
        </p:nvSpPr>
        <p:spPr>
          <a:xfrm>
            <a:off x="6345229" y="2390503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F69F06-885C-4C70-D7D5-3C75538A7DCF}"/>
              </a:ext>
            </a:extLst>
          </p:cNvPr>
          <p:cNvSpPr/>
          <p:nvPr/>
        </p:nvSpPr>
        <p:spPr>
          <a:xfrm>
            <a:off x="767408" y="2244934"/>
            <a:ext cx="3960440" cy="31282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SlideMembers_SupermarketFreePPTSample_PS_4855</Template>
  <TotalTime>681</TotalTime>
  <Words>778</Words>
  <Application>Microsoft Office PowerPoint</Application>
  <PresentationFormat>Widescreen</PresentationFormat>
  <Paragraphs>148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맑은 고딕</vt:lpstr>
      <vt:lpstr>Lato Black</vt:lpstr>
      <vt:lpstr>Libre Baskerville</vt:lpstr>
      <vt:lpstr>Calibri</vt:lpstr>
      <vt:lpstr>굴림체</vt:lpstr>
      <vt:lpstr>Times New Roman</vt:lpstr>
      <vt:lpstr>Calibri Light</vt:lpstr>
      <vt:lpstr>Office 테마</vt:lpstr>
      <vt:lpstr>PowerPoint Presentation</vt:lpstr>
      <vt:lpstr>PowerPoint Presentation</vt:lpstr>
      <vt:lpstr>PowerPoint Presentation</vt:lpstr>
      <vt:lpstr>Objective of our project:</vt:lpstr>
      <vt:lpstr>Tables</vt:lpstr>
      <vt:lpstr>ER Diagram:</vt:lpstr>
      <vt:lpstr>Analysis:1. Customer Insights </vt:lpstr>
      <vt:lpstr>PowerPoint Presentation</vt:lpstr>
      <vt:lpstr>PowerPoint Presentation</vt:lpstr>
      <vt:lpstr>PowerPoint Presentation</vt:lpstr>
      <vt:lpstr>2. Product Performance </vt:lpstr>
      <vt:lpstr>PowerPoint Presentation</vt:lpstr>
      <vt:lpstr>PowerPoint Presentation</vt:lpstr>
      <vt:lpstr>PowerPoint Presentation</vt:lpstr>
      <vt:lpstr>PowerPoint Presentation</vt:lpstr>
      <vt:lpstr>3. Sales and Order Trends </vt:lpstr>
      <vt:lpstr>PowerPoint Presentation</vt:lpstr>
      <vt:lpstr>PowerPoint Presentation</vt:lpstr>
      <vt:lpstr>PowerPoint Presentation</vt:lpstr>
      <vt:lpstr>PowerPoint Presentation</vt:lpstr>
      <vt:lpstr>4. Supplier Contribution </vt:lpstr>
      <vt:lpstr>PowerPoint Presentation</vt:lpstr>
      <vt:lpstr>PowerPoint Presentation</vt:lpstr>
      <vt:lpstr>PowerPoint Presentation</vt:lpstr>
      <vt:lpstr>5. Employee Performance </vt:lpstr>
      <vt:lpstr>PowerPoint Presentation</vt:lpstr>
      <vt:lpstr>PowerPoint Presentation</vt:lpstr>
      <vt:lpstr>PowerPoint Presentation</vt:lpstr>
      <vt:lpstr>6. Order Details Deep Dive </vt:lpstr>
      <vt:lpstr>PowerPoint Presentation</vt:lpstr>
      <vt:lpstr>PowerPoint Presentation</vt:lpstr>
      <vt:lpstr>Conclusion:</vt:lpstr>
      <vt:lpstr>Business Insights :</vt:lpstr>
      <vt:lpstr>Challenges: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Raghu Ram Aduri</dc:creator>
  <cp:lastModifiedBy>Dinesh Kamal</cp:lastModifiedBy>
  <cp:revision>6</cp:revision>
  <dcterms:created xsi:type="dcterms:W3CDTF">2021-02-16T05:19:01Z</dcterms:created>
  <dcterms:modified xsi:type="dcterms:W3CDTF">2025-07-09T09:37:35Z</dcterms:modified>
</cp:coreProperties>
</file>